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UID สตูดิโอโมดิ" charset="1" panose="00000000000000000000"/>
      <p:regular r:id="rId12"/>
    </p:embeddedFont>
    <p:embeddedFont>
      <p:font typeface="TDTD밝은별" charset="1" panose="02000503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532" r="0" b="-605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322" y="4498605"/>
            <a:ext cx="18152678" cy="5876929"/>
          </a:xfrm>
          <a:custGeom>
            <a:avLst/>
            <a:gdLst/>
            <a:ahLst/>
            <a:cxnLst/>
            <a:rect r="r" b="b" t="t" l="l"/>
            <a:pathLst>
              <a:path h="5876929" w="18152678">
                <a:moveTo>
                  <a:pt x="0" y="0"/>
                </a:moveTo>
                <a:lnTo>
                  <a:pt x="18152678" y="0"/>
                </a:lnTo>
                <a:lnTo>
                  <a:pt x="18152678" y="5876929"/>
                </a:lnTo>
                <a:lnTo>
                  <a:pt x="0" y="58769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08345" y="0"/>
            <a:ext cx="10552345" cy="5856958"/>
          </a:xfrm>
          <a:custGeom>
            <a:avLst/>
            <a:gdLst/>
            <a:ahLst/>
            <a:cxnLst/>
            <a:rect r="r" b="b" t="t" l="l"/>
            <a:pathLst>
              <a:path h="5856958" w="10552345">
                <a:moveTo>
                  <a:pt x="0" y="0"/>
                </a:moveTo>
                <a:lnTo>
                  <a:pt x="10552345" y="0"/>
                </a:lnTo>
                <a:lnTo>
                  <a:pt x="10552345" y="5856958"/>
                </a:lnTo>
                <a:lnTo>
                  <a:pt x="0" y="58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68006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9134475" y="0"/>
            <a:ext cx="10552345" cy="6374405"/>
          </a:xfrm>
          <a:custGeom>
            <a:avLst/>
            <a:gdLst/>
            <a:ahLst/>
            <a:cxnLst/>
            <a:rect r="r" b="b" t="t" l="l"/>
            <a:pathLst>
              <a:path h="6374405" w="10552345">
                <a:moveTo>
                  <a:pt x="10552345" y="0"/>
                </a:moveTo>
                <a:lnTo>
                  <a:pt x="0" y="0"/>
                </a:lnTo>
                <a:lnTo>
                  <a:pt x="0" y="6374405"/>
                </a:lnTo>
                <a:lnTo>
                  <a:pt x="10552345" y="6374405"/>
                </a:lnTo>
                <a:lnTo>
                  <a:pt x="10552345" y="0"/>
                </a:lnTo>
                <a:close/>
              </a:path>
            </a:pathLst>
          </a:custGeom>
          <a:blipFill>
            <a:blip r:embed="rId4"/>
            <a:stretch>
              <a:fillRect l="0" t="0" r="0" b="-5436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271264" y="4333740"/>
            <a:ext cx="9880795" cy="1857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8"/>
              </a:lnSpc>
            </a:pPr>
            <a:r>
              <a:rPr lang="en-US" sz="8260">
                <a:solidFill>
                  <a:srgbClr val="895734"/>
                </a:solidFill>
                <a:latin typeface="UID สตูดิโอโมดิ"/>
                <a:ea typeface="UID สตูดิโอโมดิ"/>
                <a:cs typeface="UID สตูดิโอโมดิ"/>
                <a:sym typeface="UID สตูดิโอโมดิ"/>
              </a:rPr>
              <a:t>INTEL CORE ULTRA (2025)</a:t>
            </a:r>
          </a:p>
          <a:p>
            <a:pPr algn="ctr">
              <a:lnSpc>
                <a:spcPts val="6608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532" r="0" b="-6053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0718" y="3460240"/>
            <a:ext cx="9218983" cy="918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7"/>
              </a:lnSpc>
            </a:pPr>
            <a:r>
              <a:rPr lang="en-US" sz="7584">
                <a:solidFill>
                  <a:srgbClr val="895734"/>
                </a:solidFill>
                <a:latin typeface="UID สตูดิโอโมดิ"/>
                <a:ea typeface="UID สตูดิโอโมดิ"/>
                <a:cs typeface="UID สตูดิโอโมดิ"/>
                <a:sym typeface="UID สตูดิโอโมดิ"/>
              </a:rPr>
              <a:t>INTEL CORE ULTRA (2025)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5400000">
            <a:off x="9335327" y="395159"/>
            <a:ext cx="10287000" cy="9496682"/>
          </a:xfrm>
          <a:custGeom>
            <a:avLst/>
            <a:gdLst/>
            <a:ahLst/>
            <a:cxnLst/>
            <a:rect r="r" b="b" t="t" l="l"/>
            <a:pathLst>
              <a:path h="9496682" w="10287000">
                <a:moveTo>
                  <a:pt x="0" y="0"/>
                </a:moveTo>
                <a:lnTo>
                  <a:pt x="10287000" y="0"/>
                </a:lnTo>
                <a:lnTo>
                  <a:pt x="10287000" y="9496682"/>
                </a:lnTo>
                <a:lnTo>
                  <a:pt x="0" y="94966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01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70718" y="4563787"/>
            <a:ext cx="8501242" cy="4397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0"/>
              </a:lnSpc>
            </a:pP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Intel Core Ultra adalah generasi terbaru prosesor Intel yang menggantikan seri Core i. Prosesor Core Ultra hadir dengan tiga varian utama (Ultra 5, 7, dan 9) serta dua kelas daya: V Series untuk efisiensi baterai dan H Series untuk performa tinggi. Perbedaan utama g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ene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rasi ini terletak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 pa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da tiga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 inovasi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 kunci: arsitektur hybrid (gabungan co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r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e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 p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erforma dan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 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efisiensi), NPU (Neural Process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ing Unit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) 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u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ntuk akse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ler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asi AI, dan peningkatan signif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ikan dalam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 du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rasi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 baterai—bahkan bisa mencapai 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dua k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ali lipa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t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 dibandingkan gen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er</a:t>
            </a:r>
            <a:r>
              <a:rPr lang="en-US" sz="2493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asi sebelumnya</a:t>
            </a:r>
            <a:r>
              <a:rPr lang="en-US" sz="2493" u="none">
                <a:solidFill>
                  <a:srgbClr val="895734"/>
                </a:solidFill>
                <a:latin typeface="TDTD밝은별"/>
                <a:ea typeface="TDTD밝은별"/>
                <a:cs typeface="TDTD밝은별"/>
                <a:sym typeface="TDTD밝은별"/>
              </a:rPr>
              <a:t>.</a:t>
            </a:r>
          </a:p>
        </p:txBody>
      </p:sp>
      <p:sp>
        <p:nvSpPr>
          <p:cNvPr name="Freeform 6" id="6"/>
          <p:cNvSpPr/>
          <p:nvPr/>
        </p:nvSpPr>
        <p:spPr>
          <a:xfrm flipH="false" flipV="true" rot="-5263247">
            <a:off x="-475964" y="-1772543"/>
            <a:ext cx="4993216" cy="5602487"/>
          </a:xfrm>
          <a:custGeom>
            <a:avLst/>
            <a:gdLst/>
            <a:ahLst/>
            <a:cxnLst/>
            <a:rect r="r" b="b" t="t" l="l"/>
            <a:pathLst>
              <a:path h="5602487" w="4993216">
                <a:moveTo>
                  <a:pt x="0" y="5602486"/>
                </a:moveTo>
                <a:lnTo>
                  <a:pt x="4993216" y="5602486"/>
                </a:lnTo>
                <a:lnTo>
                  <a:pt x="4993216" y="0"/>
                </a:lnTo>
                <a:lnTo>
                  <a:pt x="0" y="0"/>
                </a:lnTo>
                <a:lnTo>
                  <a:pt x="0" y="5602486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532" r="0" b="-605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79329">
            <a:off x="11547167" y="5268133"/>
            <a:ext cx="6607241" cy="4534219"/>
          </a:xfrm>
          <a:custGeom>
            <a:avLst/>
            <a:gdLst/>
            <a:ahLst/>
            <a:cxnLst/>
            <a:rect r="r" b="b" t="t" l="l"/>
            <a:pathLst>
              <a:path h="4534219" w="6607241">
                <a:moveTo>
                  <a:pt x="0" y="0"/>
                </a:moveTo>
                <a:lnTo>
                  <a:pt x="6607241" y="0"/>
                </a:lnTo>
                <a:lnTo>
                  <a:pt x="6607241" y="4534219"/>
                </a:lnTo>
                <a:lnTo>
                  <a:pt x="0" y="45342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1146214">
            <a:off x="-701047" y="-1132359"/>
            <a:ext cx="8355784" cy="5047519"/>
          </a:xfrm>
          <a:custGeom>
            <a:avLst/>
            <a:gdLst/>
            <a:ahLst/>
            <a:cxnLst/>
            <a:rect r="r" b="b" t="t" l="l"/>
            <a:pathLst>
              <a:path h="5047519" w="8355784">
                <a:moveTo>
                  <a:pt x="8355784" y="0"/>
                </a:moveTo>
                <a:lnTo>
                  <a:pt x="0" y="0"/>
                </a:lnTo>
                <a:lnTo>
                  <a:pt x="0" y="5047518"/>
                </a:lnTo>
                <a:lnTo>
                  <a:pt x="8355784" y="5047518"/>
                </a:lnTo>
                <a:lnTo>
                  <a:pt x="8355784" y="0"/>
                </a:lnTo>
                <a:close/>
              </a:path>
            </a:pathLst>
          </a:custGeom>
          <a:blipFill>
            <a:blip r:embed="rId4"/>
            <a:stretch>
              <a:fillRect l="0" t="0" r="0" b="-54368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146214">
            <a:off x="7340515" y="-3426469"/>
            <a:ext cx="8355784" cy="5047519"/>
          </a:xfrm>
          <a:custGeom>
            <a:avLst/>
            <a:gdLst/>
            <a:ahLst/>
            <a:cxnLst/>
            <a:rect r="r" b="b" t="t" l="l"/>
            <a:pathLst>
              <a:path h="5047519" w="8355784">
                <a:moveTo>
                  <a:pt x="8355784" y="0"/>
                </a:moveTo>
                <a:lnTo>
                  <a:pt x="0" y="0"/>
                </a:lnTo>
                <a:lnTo>
                  <a:pt x="0" y="5047519"/>
                </a:lnTo>
                <a:lnTo>
                  <a:pt x="8355784" y="5047519"/>
                </a:lnTo>
                <a:lnTo>
                  <a:pt x="8355784" y="0"/>
                </a:lnTo>
                <a:close/>
              </a:path>
            </a:pathLst>
          </a:custGeom>
          <a:blipFill>
            <a:blip r:embed="rId4"/>
            <a:stretch>
              <a:fillRect l="0" t="0" r="0" b="-5436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02966" y="2750376"/>
            <a:ext cx="7999834" cy="1680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7"/>
              </a:lnSpc>
            </a:pPr>
            <a:r>
              <a:rPr lang="en-US" sz="7584">
                <a:solidFill>
                  <a:srgbClr val="895734"/>
                </a:solidFill>
                <a:latin typeface="UID สตูดิโอโมดิ"/>
                <a:ea typeface="UID สตูดิโอโมดิ"/>
                <a:cs typeface="UID สตูดิโอโมดิ"/>
                <a:sym typeface="UID สตูดิโอโมดิ"/>
              </a:rPr>
              <a:t>SERI INTEL CORE ULTRA</a:t>
            </a:r>
          </a:p>
          <a:p>
            <a:pPr algn="l">
              <a:lnSpc>
                <a:spcPts val="6067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02966" y="3818485"/>
            <a:ext cx="11375002" cy="5439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3"/>
              </a:lnSpc>
            </a:pPr>
            <a:r>
              <a:rPr lang="en-US" sz="2759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Intel Core Ultra hadir dalam tiga varian utama dan dua kelas daya untuk memenuhi kebutuhan berbeda. Terdiri dari:</a:t>
            </a:r>
          </a:p>
          <a:p>
            <a:pPr algn="l" marL="595801" indent="-297900" lvl="1">
              <a:lnSpc>
                <a:spcPts val="3063"/>
              </a:lnSpc>
              <a:buFont typeface="Arial"/>
              <a:buChar char="•"/>
            </a:pPr>
            <a:r>
              <a:rPr lang="en-US" sz="2759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Core Ultra 5: Untuk kebutuhan dasar seperti pekerjaan kantor dan browsing.</a:t>
            </a:r>
          </a:p>
          <a:p>
            <a:pPr algn="l" marL="595801" indent="-297900" lvl="1">
              <a:lnSpc>
                <a:spcPts val="3063"/>
              </a:lnSpc>
              <a:buFont typeface="Arial"/>
              <a:buChar char="•"/>
            </a:pPr>
            <a:r>
              <a:rPr lang="en-US" sz="2759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Core Ultra 7: Cocok untuk editing konten ringan dan gaming casual.</a:t>
            </a:r>
          </a:p>
          <a:p>
            <a:pPr algn="l" marL="595801" indent="-297900" lvl="1">
              <a:lnSpc>
                <a:spcPts val="3063"/>
              </a:lnSpc>
              <a:buFont typeface="Arial"/>
              <a:buChar char="•"/>
            </a:pPr>
            <a:r>
              <a:rPr lang="en-US" sz="2759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Core Ultra 9: Dirancang untuk tugas berat seperti rendering 4K dan komputasi AI.</a:t>
            </a:r>
          </a:p>
          <a:p>
            <a:pPr algn="l">
              <a:lnSpc>
                <a:spcPts val="3063"/>
              </a:lnSpc>
            </a:pPr>
            <a:r>
              <a:rPr lang="en-US" sz="2759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Prosesor ini dibagi dalam dua kelas daya:</a:t>
            </a:r>
          </a:p>
          <a:p>
            <a:pPr algn="l" marL="595801" indent="-297900" lvl="1">
              <a:lnSpc>
                <a:spcPts val="3063"/>
              </a:lnSpc>
              <a:buFont typeface="Arial"/>
              <a:buChar char="•"/>
            </a:pPr>
            <a:r>
              <a:rPr lang="en-US" sz="2759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V Series: Mengutamakan efisiensi baterai (hingga 15+ jam) dan cocok untuk laptop tipis.</a:t>
            </a:r>
          </a:p>
          <a:p>
            <a:pPr algn="l" marL="595801" indent="-297900" lvl="1">
              <a:lnSpc>
                <a:spcPts val="3063"/>
              </a:lnSpc>
              <a:buFont typeface="Arial"/>
              <a:buChar char="•"/>
            </a:pPr>
            <a:r>
              <a:rPr lang="en-US" sz="2759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H Series: Berfokus pada performa tinggi untuk gaming dan creative work.</a:t>
            </a:r>
          </a:p>
          <a:p>
            <a:pPr algn="l">
              <a:lnSpc>
                <a:spcPts val="3063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532" r="0" b="-605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3119033"/>
            <a:ext cx="2269644" cy="7167967"/>
          </a:xfrm>
          <a:custGeom>
            <a:avLst/>
            <a:gdLst/>
            <a:ahLst/>
            <a:cxnLst/>
            <a:rect r="r" b="b" t="t" l="l"/>
            <a:pathLst>
              <a:path h="7167967" w="2269644">
                <a:moveTo>
                  <a:pt x="0" y="0"/>
                </a:moveTo>
                <a:lnTo>
                  <a:pt x="2269644" y="0"/>
                </a:lnTo>
                <a:lnTo>
                  <a:pt x="2269644" y="7167967"/>
                </a:lnTo>
                <a:lnTo>
                  <a:pt x="0" y="71679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3513" r="-20197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93954" y="1724892"/>
            <a:ext cx="8900091" cy="918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7"/>
              </a:lnSpc>
            </a:pPr>
            <a:r>
              <a:rPr lang="en-US" sz="7584">
                <a:solidFill>
                  <a:srgbClr val="895734"/>
                </a:solidFill>
                <a:latin typeface="UID สตูดิโอโมดิ"/>
                <a:ea typeface="UID สตูดิโอโมดิ"/>
                <a:cs typeface="UID สตูดิโอโมดิ"/>
                <a:sym typeface="UID สตูดิโอโมดิ"/>
              </a:rPr>
              <a:t>FITUR UNGGULAN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75186" y="3615585"/>
            <a:ext cx="12041806" cy="4631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5"/>
              </a:lnSpc>
            </a:pPr>
            <a:r>
              <a:rPr lang="en-US" sz="2356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Prosesor Intel Core Ultra menghadirkan tiga inovasi utama yang membedakannya dari generasi sebelumnya:</a:t>
            </a:r>
          </a:p>
          <a:p>
            <a:pPr algn="l" marL="508803" indent="-254402" lvl="1">
              <a:lnSpc>
                <a:spcPts val="2615"/>
              </a:lnSpc>
              <a:buAutoNum type="arabicPeriod" startAt="1"/>
            </a:pPr>
            <a:r>
              <a:rPr lang="en-US" sz="2356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Efisiensi Daya: Arsitektur hybrid Intel 4 memungkinkan laptop bekerja hingga 2x lebih lama dibandingkan prosesor generasi lama dengan beban kerja yang sama.</a:t>
            </a:r>
          </a:p>
          <a:p>
            <a:pPr algn="l" marL="508803" indent="-254402" lvl="1">
              <a:lnSpc>
                <a:spcPts val="2615"/>
              </a:lnSpc>
              <a:buAutoNum type="arabicPeriod" startAt="1"/>
            </a:pPr>
            <a:r>
              <a:rPr lang="en-US" sz="2356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NPU (Neural Processing Unit): Mempercepat tugas-tugas berbasis AI seperti pengolahan gambar, voice recognition, dan machine learning lokal.</a:t>
            </a:r>
          </a:p>
          <a:p>
            <a:pPr algn="l" marL="508803" indent="-254402" lvl="1">
              <a:lnSpc>
                <a:spcPts val="2615"/>
              </a:lnSpc>
              <a:buAutoNum type="arabicPeriod" startAt="1"/>
            </a:pPr>
            <a:r>
              <a:rPr lang="en-US" sz="2356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Desain Thermal yang Lebih Cerdas: Menghasilkan kinerja lebih stabil dan suhu yang lebih dingin, bahkan saat multitasking berat.</a:t>
            </a:r>
          </a:p>
          <a:p>
            <a:pPr algn="l">
              <a:lnSpc>
                <a:spcPts val="2615"/>
              </a:lnSpc>
            </a:pPr>
            <a:r>
              <a:rPr lang="en-US" sz="2356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Fitur-fitur ini didukung oleh teknologi canggih seperti:</a:t>
            </a:r>
          </a:p>
          <a:p>
            <a:pPr algn="l" marL="508803" indent="-254402" lvl="1">
              <a:lnSpc>
                <a:spcPts val="2615"/>
              </a:lnSpc>
              <a:buFont typeface="Arial"/>
              <a:buChar char="•"/>
            </a:pPr>
            <a:r>
              <a:rPr lang="en-US" sz="2356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Intel Thread Director yang mengoptimalkan alokasi core performance dan efficiency.</a:t>
            </a:r>
          </a:p>
          <a:p>
            <a:pPr algn="l" marL="508803" indent="-254402" lvl="1">
              <a:lnSpc>
                <a:spcPts val="2615"/>
              </a:lnSpc>
              <a:buFont typeface="Arial"/>
              <a:buChar char="•"/>
            </a:pPr>
            <a:r>
              <a:rPr lang="en-US" sz="2356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Intel Arc Graphics terintegrasi dengan dukungan XeSS untuk gaming.</a:t>
            </a:r>
          </a:p>
          <a:p>
            <a:pPr algn="l" marL="508803" indent="-254402" lvl="1">
              <a:lnSpc>
                <a:spcPts val="2615"/>
              </a:lnSpc>
              <a:buFont typeface="Arial"/>
              <a:buChar char="•"/>
            </a:pPr>
            <a:r>
              <a:rPr lang="en-US" sz="2356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AI Boost untuk akselerasi aplikasi berbasis kecerdasan buatan.</a:t>
            </a:r>
          </a:p>
          <a:p>
            <a:pPr algn="l">
              <a:lnSpc>
                <a:spcPts val="2615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1875186" cy="6445915"/>
          </a:xfrm>
          <a:custGeom>
            <a:avLst/>
            <a:gdLst/>
            <a:ahLst/>
            <a:cxnLst/>
            <a:rect r="r" b="b" t="t" l="l"/>
            <a:pathLst>
              <a:path h="6445915" w="1875186">
                <a:moveTo>
                  <a:pt x="0" y="0"/>
                </a:moveTo>
                <a:lnTo>
                  <a:pt x="1875186" y="0"/>
                </a:lnTo>
                <a:lnTo>
                  <a:pt x="1875186" y="6445915"/>
                </a:lnTo>
                <a:lnTo>
                  <a:pt x="0" y="64459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65495" b="-59589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400000">
            <a:off x="10770143" y="2347693"/>
            <a:ext cx="10552345" cy="5856958"/>
          </a:xfrm>
          <a:custGeom>
            <a:avLst/>
            <a:gdLst/>
            <a:ahLst/>
            <a:cxnLst/>
            <a:rect r="r" b="b" t="t" l="l"/>
            <a:pathLst>
              <a:path h="5856958" w="10552345">
                <a:moveTo>
                  <a:pt x="0" y="0"/>
                </a:moveTo>
                <a:lnTo>
                  <a:pt x="10552345" y="0"/>
                </a:lnTo>
                <a:lnTo>
                  <a:pt x="10552345" y="5856959"/>
                </a:lnTo>
                <a:lnTo>
                  <a:pt x="0" y="58569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68006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532" r="0" b="-6053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83855" y="950946"/>
            <a:ext cx="14520289" cy="918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7"/>
              </a:lnSpc>
            </a:pPr>
            <a:r>
              <a:rPr lang="en-US" sz="7584">
                <a:solidFill>
                  <a:srgbClr val="895734"/>
                </a:solidFill>
                <a:latin typeface="UID สตูดิโอโมดิ"/>
                <a:ea typeface="UID สตูดิโอโมดิ"/>
                <a:cs typeface="UID สตูดิโอโมดิ"/>
                <a:sym typeface="UID สตูดิโอโมดิ"/>
              </a:rPr>
              <a:t>PEMILIHAN PROSESSOR INTEL CORE ULTRA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7364272"/>
            <a:ext cx="9025245" cy="2922728"/>
          </a:xfrm>
          <a:custGeom>
            <a:avLst/>
            <a:gdLst/>
            <a:ahLst/>
            <a:cxnLst/>
            <a:rect r="r" b="b" t="t" l="l"/>
            <a:pathLst>
              <a:path h="2922728" w="9025245">
                <a:moveTo>
                  <a:pt x="0" y="0"/>
                </a:moveTo>
                <a:lnTo>
                  <a:pt x="9025245" y="0"/>
                </a:lnTo>
                <a:lnTo>
                  <a:pt x="9025245" y="2922728"/>
                </a:lnTo>
                <a:lnTo>
                  <a:pt x="0" y="29227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91873" r="-26904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31402" y="2675041"/>
            <a:ext cx="17967289" cy="4946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513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Memilih prosesor Intel Core Ultra yang tepat bergantung pada kebutuhan spesifik dan pola penggunaan Anda sehari-hari:</a:t>
            </a:r>
          </a:p>
          <a:p>
            <a:pPr algn="l" marL="758608" indent="-379304" lvl="1">
              <a:lnSpc>
                <a:spcPts val="3900"/>
              </a:lnSpc>
              <a:buFont typeface="Arial"/>
              <a:buChar char="•"/>
            </a:pPr>
            <a:r>
              <a:rPr lang="en-US" sz="3513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Pengguna Umum: Core Ultra 5 V Series (seperti 125U) cocok untuk tugas dasar seperti pekerjaan kantor, streaming, dan video call.</a:t>
            </a:r>
          </a:p>
          <a:p>
            <a:pPr algn="l" marL="758608" indent="-379304" lvl="1">
              <a:lnSpc>
                <a:spcPts val="3900"/>
              </a:lnSpc>
              <a:buFont typeface="Arial"/>
              <a:buChar char="•"/>
            </a:pPr>
            <a:r>
              <a:rPr lang="en-US" sz="3513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Kreator Konten/Gamer Casual: Core Ultra 7 V Series menawarkan performa lebih mumpuni untuk editing foto dan game ringan, sambil menjaga efisiensi daya.</a:t>
            </a:r>
          </a:p>
          <a:p>
            <a:pPr algn="l" marL="758608" indent="-379304" lvl="1">
              <a:lnSpc>
                <a:spcPts val="3900"/>
              </a:lnSpc>
              <a:buFont typeface="Arial"/>
              <a:buChar char="•"/>
            </a:pPr>
            <a:r>
              <a:rPr lang="en-US" sz="3513">
                <a:solidFill>
                  <a:srgbClr val="877438"/>
                </a:solidFill>
                <a:latin typeface="TDTD밝은별"/>
                <a:ea typeface="TDTD밝은별"/>
                <a:cs typeface="TDTD밝은별"/>
                <a:sym typeface="TDTD밝은별"/>
              </a:rPr>
              <a:t>Aplikasi Berat: Core Ultra 7/9 H Series (contoh: 155H) dengan TDP tinggi ideal untuk aplikasi seperti Premiere Pro, Blender, atau game AAA, meski dengan kompromi pada daya tahan baterai.</a:t>
            </a:r>
          </a:p>
          <a:p>
            <a:pPr algn="l">
              <a:lnSpc>
                <a:spcPts val="3900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315046" y="7364272"/>
            <a:ext cx="8972954" cy="2922728"/>
          </a:xfrm>
          <a:custGeom>
            <a:avLst/>
            <a:gdLst/>
            <a:ahLst/>
            <a:cxnLst/>
            <a:rect r="r" b="b" t="t" l="l"/>
            <a:pathLst>
              <a:path h="2922728" w="8972954">
                <a:moveTo>
                  <a:pt x="0" y="0"/>
                </a:moveTo>
                <a:lnTo>
                  <a:pt x="8972954" y="0"/>
                </a:lnTo>
                <a:lnTo>
                  <a:pt x="8972954" y="2922728"/>
                </a:lnTo>
                <a:lnTo>
                  <a:pt x="0" y="29227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7643" t="-291873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532" r="0" b="-6053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767195" y="766695"/>
            <a:ext cx="8753609" cy="8753609"/>
            <a:chOff x="0" y="0"/>
            <a:chExt cx="270933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09333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70933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767195" y="766695"/>
            <a:ext cx="8753609" cy="8753609"/>
          </a:xfrm>
          <a:custGeom>
            <a:avLst/>
            <a:gdLst/>
            <a:ahLst/>
            <a:cxnLst/>
            <a:rect r="r" b="b" t="t" l="l"/>
            <a:pathLst>
              <a:path h="8753609" w="8753609">
                <a:moveTo>
                  <a:pt x="0" y="0"/>
                </a:moveTo>
                <a:lnTo>
                  <a:pt x="8753610" y="0"/>
                </a:lnTo>
                <a:lnTo>
                  <a:pt x="8753610" y="8753610"/>
                </a:lnTo>
                <a:lnTo>
                  <a:pt x="0" y="87536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574086" y="3410852"/>
            <a:ext cx="7139828" cy="3327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05"/>
              </a:lnSpc>
            </a:pPr>
            <a:r>
              <a:rPr lang="en-US" sz="14881">
                <a:solidFill>
                  <a:srgbClr val="895734"/>
                </a:solidFill>
                <a:latin typeface="UID สตูดิโอโมดิ"/>
                <a:ea typeface="UID สตูดิโอโมดิ"/>
                <a:cs typeface="UID สตูดิโอโมดิ"/>
                <a:sym typeface="UID สตูดิโอโมดิ"/>
              </a:rPr>
              <a:t>TERIMA</a:t>
            </a:r>
          </a:p>
          <a:p>
            <a:pPr algn="ctr">
              <a:lnSpc>
                <a:spcPts val="11905"/>
              </a:lnSpc>
            </a:pPr>
            <a:r>
              <a:rPr lang="en-US" sz="14881">
                <a:solidFill>
                  <a:srgbClr val="895734"/>
                </a:solidFill>
                <a:latin typeface="UID สตูดิโอโมดิ"/>
                <a:ea typeface="UID สตูดิโอโมดิ"/>
                <a:cs typeface="UID สตูดิโอโมดิ"/>
                <a:sym typeface="UID สตูดิโอโมดิ"/>
              </a:rPr>
              <a:t>KASIH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DAGk3h2jkP0</dc:identifier>
  <dcterms:modified xsi:type="dcterms:W3CDTF">2011-08-01T06:04:30Z</dcterms:modified>
  <cp:revision>1</cp:revision>
  <dc:title>Biru Krem Ilustrasi Tugas Presentasi </dc:title>
</cp:coreProperties>
</file>

<file path=docProps/thumbnail.jpeg>
</file>